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4" r:id="rId27"/>
    <p:sldId id="283" r:id="rId28"/>
  </p:sldIdLst>
  <p:sldSz cx="12192000" cy="6858000"/>
  <p:notesSz cx="6858000" cy="9144000"/>
  <p:embeddedFontLst>
    <p:embeddedFont>
      <p:font typeface="210 M고딕 050" panose="02020603020101020101" pitchFamily="18" charset="-127"/>
      <p:regular r:id="rId29"/>
    </p:embeddedFont>
    <p:embeddedFont>
      <p:font typeface="210 M고딕 070" panose="02020603020101020101" pitchFamily="18" charset="-127"/>
      <p:regular r:id="rId30"/>
    </p:embeddedFont>
    <p:embeddedFont>
      <p:font typeface="Cambria Math" panose="02040503050406030204" pitchFamily="18" charset="0"/>
      <p:regular r:id="rId31"/>
    </p:embeddedFont>
    <p:embeddedFont>
      <p:font typeface="맑은 고딕" panose="020B0503020000020004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1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4BC717-D427-CDEB-E5AD-80565A4B3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0A26BC-7CEE-F306-0DCA-94E9E593DE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A53ACF-E0F4-363A-8261-DC095A369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F739BA-A4CE-CB20-25E7-D0E86F6FF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9578F8-A905-8AEE-B49E-88A328FD6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0851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568748-C5A3-C84E-641A-80C36B755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8FA6DF-F6F8-32D6-D58F-AAA22F5ADC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3C7491-FFA0-6D22-DF26-4AAC633AF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25DFEE-A8D0-B3DC-7862-CA837830C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F43FBE-620F-733D-DEE5-603D0FD19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7289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A53BC6-5D7D-B944-6D3F-8C6D3AD1EF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24630CE-989F-D29F-4505-875F3AADE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4C853A-3357-D5D3-3123-103B16E84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4A7A96-534B-BF30-129F-E2BBF2720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57068F-3629-4C86-360B-282DD0976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227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B5D5E0-9830-DD7F-3343-D8BAC4E1E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210 M고딕 070" panose="02020603020101020101" pitchFamily="18" charset="-127"/>
                <a:ea typeface="210 M고딕 070" panose="0202060302010102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679743-446A-B818-F70C-3E70C67FA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210 M고딕 050" panose="02020603020101020101" pitchFamily="18" charset="-127"/>
                <a:ea typeface="210 M고딕 050" panose="02020603020101020101" pitchFamily="18" charset="-127"/>
              </a:defRPr>
            </a:lvl1pPr>
            <a:lvl2pPr>
              <a:defRPr>
                <a:latin typeface="210 M고딕 050" panose="02020603020101020101" pitchFamily="18" charset="-127"/>
                <a:ea typeface="210 M고딕 050" panose="02020603020101020101" pitchFamily="18" charset="-127"/>
              </a:defRPr>
            </a:lvl2pPr>
            <a:lvl3pPr>
              <a:defRPr>
                <a:latin typeface="210 M고딕 050" panose="02020603020101020101" pitchFamily="18" charset="-127"/>
                <a:ea typeface="210 M고딕 050" panose="02020603020101020101" pitchFamily="18" charset="-127"/>
              </a:defRPr>
            </a:lvl3pPr>
            <a:lvl4pPr>
              <a:defRPr>
                <a:latin typeface="210 M고딕 050" panose="02020603020101020101" pitchFamily="18" charset="-127"/>
                <a:ea typeface="210 M고딕 050" panose="02020603020101020101" pitchFamily="18" charset="-127"/>
              </a:defRPr>
            </a:lvl4pPr>
            <a:lvl5pPr>
              <a:defRPr>
                <a:latin typeface="210 M고딕 050" panose="02020603020101020101" pitchFamily="18" charset="-127"/>
                <a:ea typeface="210 M고딕 050" panose="02020603020101020101" pitchFamily="18" charset="-127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6772CA-245C-0FEE-D3D2-CFD479172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33BA3D-0E96-8C38-7763-39090A06E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54A38C-BAFD-02C3-8F3A-3C55FD359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024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2CA9E-EF7C-74C4-DE8F-998DDD3F3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A3C612-74C2-3D5E-B6A4-265EE90B3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576A4B-075B-521B-FB42-79AAAFE48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888586-47ED-CDC9-2370-571C37C1F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FC0A8E-5323-2410-71AD-57A507299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174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375374-5D89-B0F2-D7A0-21E3522E0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6F93BD-4AD4-28D4-487D-7AEC1C2960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A7C1429-0743-895B-7822-60B286301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9E2802-FFC5-EA1E-C1CA-50C76DAD7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D3D249-1AD4-5501-A557-0B73A4B88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B8814E-1252-7A4A-AD98-9F1184138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58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7D6470-1AE5-662C-1ADB-B0F962374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6DFDEE-83A0-1547-D8B3-234A731E2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E0721D-B66E-A143-177A-026642D3AA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02372E6-91B4-DDB6-7987-58848729D8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9AC77AE-78BF-6AF0-B4CF-3ABDC14130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2B0FB15-BF1C-AABF-CFA0-51FACD28F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44E3C92-76D4-A23B-815B-8BFFEE72D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400C116-BB76-38C4-42AB-30709BDB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4006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05DAAC-A916-6C82-1A75-8FEDAEC41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89A438-E3D6-ED38-CB47-2B82C121F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4EFC879-2AE6-CCDD-CA6C-8F2ED5C4F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C8D4F87-2B5B-2CA6-AFDA-51B19A3F4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8771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5D6B3F7-53F1-1EC7-ABCC-D096343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86ED545-2671-AD76-F794-7C68CDB2D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543376-D5EB-4D5A-4E69-1A43EC518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4011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8B790E-CB9D-FAF4-15F4-FC9D65AA2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E798ED-C313-0BAF-C924-0F3C02FF8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D69CDAB-5DFB-EDE2-BBD8-21DF70A05F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D004B0-3A02-17B3-6B8E-4C6A547B5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0949AB-A446-AE7D-063B-EA4C944A2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5EA430-2C56-0474-DD96-41ECC9DC8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263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DCC162-B6E5-BC3F-57CD-E4ED8B192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413BF56-86CC-8A99-3AF0-596F09B884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774CC72-B0E0-F7CD-6A50-541161A5F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BCF931-1F87-7F9C-05DB-6F74811B3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DB2A40-76C4-1F4D-BA77-BA69FEE66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676DB7-4479-9666-0792-959F0F880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446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269FCE7-E03E-EF7B-1851-C1178A177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BEC6AB-C0B9-C6CD-A21C-C3A8CCC03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543369-7F91-6889-EAE5-B6615BD1FB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3586F-6FD1-4E71-A098-F4DA6FC388DA}" type="datetimeFigureOut">
              <a:rPr lang="ko-KR" altLang="en-US" smtClean="0"/>
              <a:t>2022-12-30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8F624E-74AC-D655-13E0-B323851902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5E3BF3-2BDA-0C13-E878-1147EA6D81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4506A-6C69-415B-BC50-59C7CEB6E4A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9383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overnap@khu.ac.kr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mailto:overnap@khu.ac.kr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68CE4C-F02F-13CE-0C1F-DD1DD58ADD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210 M고딕 070" panose="02020603020101020101" pitchFamily="18" charset="-127"/>
                <a:ea typeface="210 M고딕 070" panose="02020603020101020101" pitchFamily="18" charset="-127"/>
              </a:rPr>
              <a:t>Adversarial Attack</a:t>
            </a:r>
            <a:br>
              <a:rPr lang="en-US" altLang="ko-KR" dirty="0">
                <a:latin typeface="210 M고딕 070" panose="02020603020101020101" pitchFamily="18" charset="-127"/>
                <a:ea typeface="210 M고딕 070" panose="02020603020101020101" pitchFamily="18" charset="-127"/>
              </a:rPr>
            </a:br>
            <a:r>
              <a:rPr lang="en-US" altLang="ko-KR" dirty="0">
                <a:latin typeface="210 M고딕 070" panose="02020603020101020101" pitchFamily="18" charset="-127"/>
                <a:ea typeface="210 M고딕 070" panose="02020603020101020101" pitchFamily="18" charset="-127"/>
              </a:rPr>
              <a:t>&amp; Future Work</a:t>
            </a:r>
            <a:endParaRPr lang="ko-KR" altLang="en-US" dirty="0">
              <a:latin typeface="210 M고딕 070" panose="02020603020101020101" pitchFamily="18" charset="-127"/>
              <a:ea typeface="210 M고딕 070" panose="0202060302010102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E4A7E0F-ADE9-994F-F13B-26C0DBE08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Kim</a:t>
            </a:r>
            <a:r>
              <a:rPr lang="ko-KR" altLang="en-US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 </a:t>
            </a:r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Seung</a:t>
            </a:r>
            <a:r>
              <a:rPr lang="ko-KR" altLang="en-US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 </a:t>
            </a:r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Hwan</a:t>
            </a:r>
            <a:r>
              <a:rPr lang="ko-KR" altLang="en-US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 </a:t>
            </a:r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(</a:t>
            </a:r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  <a:hlinkClick r:id="rId2"/>
              </a:rPr>
              <a:t>overnap@khu.ac.kr</a:t>
            </a:r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)</a:t>
            </a:r>
          </a:p>
          <a:p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2022. 12. 30.</a:t>
            </a:r>
            <a:endParaRPr lang="ko-KR" altLang="en-US" dirty="0">
              <a:latin typeface="210 M고딕 050" panose="02020603020101020101" pitchFamily="18" charset="-127"/>
              <a:ea typeface="210 M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1562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Proposal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Despite the great improvement of mixing augmentations, linear blending of labels is questionable</a:t>
            </a:r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Humans barely recognize dogs in 1:9 images of dogs and cats</a:t>
            </a:r>
          </a:p>
          <a:p>
            <a:r>
              <a:rPr lang="en-US" altLang="ko-KR" dirty="0"/>
              <a:t>But since models need to find 10% of the dogs, it will learn finer features that are difficult for humans to see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573FA17-F20B-F594-70E7-0A357C7AF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722" y="2729260"/>
            <a:ext cx="4186556" cy="199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39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Proposal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Useful but less robust features tend not to match human perception, so we need to check them in terms of adversarial vulnerability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755C903-C053-2443-D779-8F717E6D75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921" y="3123813"/>
            <a:ext cx="5869458" cy="31880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3EEF02-AD1D-D6C9-7DDD-42145C7A28A4}"/>
              </a:ext>
            </a:extLst>
          </p:cNvPr>
          <p:cNvSpPr txBox="1"/>
          <p:nvPr/>
        </p:nvSpPr>
        <p:spPr>
          <a:xfrm>
            <a:off x="3543300" y="6488668"/>
            <a:ext cx="864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From A. Ilyas et al. “Adversarial Example Are Not Bugs, They Are Features”</a:t>
            </a:r>
            <a:endParaRPr lang="ko-KR" altLang="en-US" dirty="0">
              <a:latin typeface="210 M고딕 050" panose="02020603020101020101" pitchFamily="18" charset="-127"/>
              <a:ea typeface="210 M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78628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Proposal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0EE1C4D2-0E28-05A5-84E1-1A9E046C5DA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dirty="0"/>
                  <a:t>Set an appropriate function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ko-KR" dirty="0"/>
                  <a:t> to mimic human perception</a:t>
                </a:r>
              </a:p>
              <a:p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ko-KR" dirty="0"/>
                  <a:t> is a function that attenuates small signals and strengthens strong signals</a:t>
                </a:r>
              </a:p>
              <a:p>
                <a:r>
                  <a:rPr lang="en-US" altLang="ko-KR" dirty="0"/>
                  <a:t>In this study,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ko-KR" dirty="0"/>
                  <a:t> is set as follows (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ko-KR" dirty="0"/>
                  <a:t> is a non-linear parameter)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0EE1C4D2-0E28-05A5-84E1-1A9E046C5DA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10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그림 6">
            <a:extLst>
              <a:ext uri="{FF2B5EF4-FFF2-40B4-BE49-F238E27FC236}">
                <a16:creationId xmlns:a16="http://schemas.microsoft.com/office/drawing/2014/main" id="{459E57CF-9AB6-58D2-8750-EBCE7A3CD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2838" y="4350210"/>
            <a:ext cx="5906324" cy="120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40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Proposal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0EE1C4D2-0E28-05A5-84E1-1A9E046C5DA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dirty="0"/>
                  <a:t>Leave the mixing input images as is and pass the label value to merge into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ko-KR" dirty="0"/>
                  <a:t> (lines 4 and 12)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0EE1C4D2-0E28-05A5-84E1-1A9E046C5DA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그림 7">
            <a:extLst>
              <a:ext uri="{FF2B5EF4-FFF2-40B4-BE49-F238E27FC236}">
                <a16:creationId xmlns:a16="http://schemas.microsoft.com/office/drawing/2014/main" id="{9EBCC62C-FF74-AAA3-A889-7A6853461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8653" y="2858802"/>
            <a:ext cx="6794693" cy="363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78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2. Proposal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B3568A0-9B02-1B6D-F17A-F80B6CD9B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779" y="1690688"/>
            <a:ext cx="4812442" cy="97801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E679C02-CC33-9465-1FBD-E9CF3E8D10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879" y="2668701"/>
            <a:ext cx="7022242" cy="3633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02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Experiment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ResNet-50, CIFAR-10, </a:t>
            </a:r>
            <a:r>
              <a:rPr lang="en-US" altLang="ko-KR" dirty="0" err="1"/>
              <a:t>Mixup</a:t>
            </a:r>
            <a:r>
              <a:rPr lang="en-US" altLang="ko-KR" dirty="0"/>
              <a:t>, FGSM</a:t>
            </a:r>
          </a:p>
          <a:p>
            <a:r>
              <a:rPr lang="en-US" altLang="ko-KR" dirty="0"/>
              <a:t>Linear mixing augmentation vs proposed non-linear one (p=6)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Maintain the improvement of linear (conventional) </a:t>
            </a:r>
            <a:r>
              <a:rPr lang="en-US" altLang="ko-KR" dirty="0" err="1"/>
              <a:t>mixup</a:t>
            </a:r>
            <a:endParaRPr lang="en-US" altLang="ko-KR" dirty="0"/>
          </a:p>
          <a:p>
            <a:r>
              <a:rPr lang="en-US" altLang="ko-KR" dirty="0"/>
              <a:t>Superior in the black-box, inferior in the</a:t>
            </a:r>
            <a:r>
              <a:rPr lang="ko-KR" altLang="en-US" dirty="0"/>
              <a:t> </a:t>
            </a:r>
            <a:r>
              <a:rPr lang="en-US" altLang="ko-KR" dirty="0"/>
              <a:t>white-box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F9F580C-1D7F-1E9E-A716-EAC8BC1D0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7050" y="2911373"/>
            <a:ext cx="6057900" cy="18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9131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Experiment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Empirically verifying the hypothesis</a:t>
            </a:r>
          </a:p>
          <a:p>
            <a:endParaRPr lang="en-US" altLang="ko-KR" dirty="0"/>
          </a:p>
          <a:p>
            <a:r>
              <a:rPr lang="en-US" altLang="ko-KR" dirty="0"/>
              <a:t>Let’s look at it from a different perspective</a:t>
            </a:r>
          </a:p>
          <a:p>
            <a:r>
              <a:rPr lang="en-US" altLang="ko-KR" dirty="0"/>
              <a:t>The proposed non-linearity leads to steeper decision boundaries of the model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3E01FF7-EE24-EE49-A7E4-9337E5965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850105"/>
            <a:ext cx="5552683" cy="287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333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Experiment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Adversarial examples are found around or beyond boundaries</a:t>
            </a:r>
          </a:p>
          <a:p>
            <a:r>
              <a:rPr lang="en-US" altLang="ko-KR" dirty="0"/>
              <a:t>Steep boundaries have little information about the location of decision boundaries and are insensitive to attacks from incorrect directions, which reduces the convergence of attacks</a:t>
            </a:r>
          </a:p>
          <a:p>
            <a:r>
              <a:rPr lang="en-US" altLang="ko-KR" dirty="0"/>
              <a:t>For an attack in the right direction, a large change is obtained with a small move, which explains the inferiority in the white box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F911680-6E72-8E08-9E8D-66ECC2CE7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6195" y="4631620"/>
            <a:ext cx="3697605" cy="1913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2851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Experiment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0EE1C4D2-0E28-05A5-84E1-1A9E046C5DA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dirty="0"/>
                  <a:t>Setting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ko-KR" dirty="0"/>
                  <a:t> to an arbitrary nonlinear function(e.g. square, sqrt) degrades accuracy or robustness</a:t>
                </a:r>
              </a:p>
              <a:p>
                <a:r>
                  <a:rPr lang="en-US" altLang="ko-KR" dirty="0"/>
                  <a:t>The idea of simulating human perception was more important than the nonlinearity itself</a:t>
                </a:r>
              </a:p>
              <a:p>
                <a:r>
                  <a:rPr lang="en-US" altLang="ko-KR" dirty="0"/>
                  <a:t>The experiment for parameter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altLang="ko-KR" dirty="0"/>
                  <a:t> is: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0EE1C4D2-0E28-05A5-84E1-1A9E046C5DA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10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672CA946-A9D8-74AE-BEC4-1DDD4537C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951" y="4456697"/>
            <a:ext cx="6864098" cy="157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064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4. Conclusion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0EE1C4D2-0E28-05A5-84E1-1A9E046C5DA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dirty="0"/>
                  <a:t>The proposed algorithm adds only the scalar operation </a:t>
                </a:r>
                <a14:m>
                  <m:oMath xmlns:m="http://schemas.openxmlformats.org/officeDocument/2006/math">
                    <m:r>
                      <a:rPr lang="en-US" altLang="ko-KR" i="1" dirty="0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n-US" altLang="ko-KR" dirty="0"/>
                  <a:t>; it has little cost</a:t>
                </a:r>
              </a:p>
              <a:p>
                <a:r>
                  <a:rPr lang="en-US" altLang="ko-KR" dirty="0"/>
                  <a:t>The proposed algorithm can be used generally unlike existing defense methods</a:t>
                </a:r>
              </a:p>
              <a:p>
                <a:r>
                  <a:rPr lang="en-US" altLang="ko-KR" dirty="0">
                    <a:latin typeface="210 M고딕 070" panose="02020603020101020101" pitchFamily="18" charset="-127"/>
                    <a:ea typeface="210 M고딕 070" panose="02020603020101020101" pitchFamily="18" charset="-127"/>
                  </a:rPr>
                  <a:t>This study adds non-linearity to a widely used mixing augmentation method to improve vulnerability to black-box attacks while maintaining cost and accuracy</a:t>
                </a:r>
              </a:p>
              <a:p>
                <a:r>
                  <a:rPr lang="en-US" altLang="ko-KR" dirty="0"/>
                  <a:t>The verification of the decision boundary formed when using the proposed algorithm is left for future research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0EE1C4D2-0E28-05A5-84E1-1A9E046C5DA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101" r="-156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4467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 learned from Adversarial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What is DNN model really learning?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FDEF400-2350-10B8-C3E6-78CA5A45B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983" y="2364153"/>
            <a:ext cx="6504034" cy="41287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1FCCD7-E88C-0A33-4C2B-71F38D8DDD62}"/>
              </a:ext>
            </a:extLst>
          </p:cNvPr>
          <p:cNvSpPr txBox="1"/>
          <p:nvPr/>
        </p:nvSpPr>
        <p:spPr>
          <a:xfrm>
            <a:off x="3543300" y="6488668"/>
            <a:ext cx="864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From D. Yin et al. “A Fourier Perspective on Model Robustness in Computer Vision”</a:t>
            </a:r>
            <a:endParaRPr lang="ko-KR" altLang="en-US" dirty="0">
              <a:latin typeface="210 M고딕 050" panose="02020603020101020101" pitchFamily="18" charset="-127"/>
              <a:ea typeface="210 M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10196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to improve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Lack of quantitative comparison with existing studies</a:t>
            </a:r>
          </a:p>
          <a:p>
            <a:r>
              <a:rPr lang="en-US" altLang="ko-KR" dirty="0"/>
              <a:t>Leap from the question to the solution (the proposed algorithm)</a:t>
            </a:r>
          </a:p>
          <a:p>
            <a:r>
              <a:rPr lang="en-US" altLang="ko-KR" dirty="0"/>
              <a:t>Good metric?</a:t>
            </a:r>
          </a:p>
        </p:txBody>
      </p:sp>
    </p:spTree>
    <p:extLst>
      <p:ext uri="{BB962C8B-B14F-4D97-AF65-F5344CB8AC3E}">
        <p14:creationId xmlns:p14="http://schemas.microsoft.com/office/powerpoint/2010/main" val="2107289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Topics for winter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The first is a comparison of samples that are misclassified by the robust models and those that are not</a:t>
            </a:r>
          </a:p>
          <a:p>
            <a:r>
              <a:rPr lang="en-US" altLang="ko-KR" dirty="0"/>
              <a:t>The two</a:t>
            </a:r>
            <a:r>
              <a:rPr lang="ko-KR" altLang="en-US" dirty="0"/>
              <a:t> </a:t>
            </a:r>
            <a:r>
              <a:rPr lang="en-US" altLang="ko-KR" dirty="0"/>
              <a:t>models</a:t>
            </a:r>
            <a:r>
              <a:rPr lang="ko-KR" altLang="en-US" dirty="0"/>
              <a:t> </a:t>
            </a:r>
            <a:r>
              <a:rPr lang="en-US" altLang="ko-KR" dirty="0"/>
              <a:t>seem to be learning completely different things</a:t>
            </a:r>
          </a:p>
          <a:p>
            <a:r>
              <a:rPr lang="en-US" altLang="ko-KR" dirty="0"/>
              <a:t>Then it seems that the samples where the twos are mostly wrong can be qualitatively different</a:t>
            </a:r>
          </a:p>
        </p:txBody>
      </p:sp>
    </p:spTree>
    <p:extLst>
      <p:ext uri="{BB962C8B-B14F-4D97-AF65-F5344CB8AC3E}">
        <p14:creationId xmlns:p14="http://schemas.microsoft.com/office/powerpoint/2010/main" val="36524694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Topics for winter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The second is a determining if an image has been trained in a generative model (Mr. H.S. talked about)</a:t>
            </a:r>
          </a:p>
          <a:p>
            <a:r>
              <a:rPr lang="en-US" altLang="ko-KR" dirty="0"/>
              <a:t>I simplify this to determining in a classification task</a:t>
            </a:r>
          </a:p>
          <a:p>
            <a:r>
              <a:rPr lang="en-US" altLang="ko-KR" dirty="0"/>
              <a:t>It is a difficult problem even under such simple condition</a:t>
            </a:r>
          </a:p>
        </p:txBody>
      </p:sp>
    </p:spTree>
    <p:extLst>
      <p:ext uri="{BB962C8B-B14F-4D97-AF65-F5344CB8AC3E}">
        <p14:creationId xmlns:p14="http://schemas.microsoft.com/office/powerpoint/2010/main" val="8654546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Small experiments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Adversarial attack perspective, let’s see the distance to the D.B.</a:t>
            </a:r>
          </a:p>
          <a:p>
            <a:r>
              <a:rPr lang="en-US" altLang="ko-KR" dirty="0"/>
              <a:t>Adversarial attack is about crossing decision boundaries</a:t>
            </a:r>
          </a:p>
          <a:p>
            <a:r>
              <a:rPr lang="en-US" altLang="ko-KR" dirty="0"/>
              <a:t>Approximate the distance to the decision boundary by running a binary search with the attack</a:t>
            </a:r>
          </a:p>
          <a:p>
            <a:endParaRPr lang="en-US" altLang="ko-KR" dirty="0"/>
          </a:p>
          <a:p>
            <a:r>
              <a:rPr lang="en-US" altLang="ko-KR" dirty="0"/>
              <a:t>In fact, the average of the perturbation required by the valid set of images was stronger than that of the train set</a:t>
            </a:r>
          </a:p>
          <a:p>
            <a:r>
              <a:rPr lang="en-US" altLang="ko-KR" dirty="0"/>
              <a:t>But the variance was large that it was not significant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480D5AF-53F5-8E82-2D56-9C3D20567AC6}"/>
              </a:ext>
            </a:extLst>
          </p:cNvPr>
          <p:cNvSpPr/>
          <p:nvPr/>
        </p:nvSpPr>
        <p:spPr>
          <a:xfrm>
            <a:off x="10238874" y="5305926"/>
            <a:ext cx="1600200" cy="118694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1E7092A7-0691-52A0-D7FC-28E321ACBF39}"/>
              </a:ext>
            </a:extLst>
          </p:cNvPr>
          <p:cNvSpPr/>
          <p:nvPr/>
        </p:nvSpPr>
        <p:spPr>
          <a:xfrm>
            <a:off x="10992852" y="5439818"/>
            <a:ext cx="649706" cy="919163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136237B0-BAC8-4D7A-FC01-4DC70C04439A}"/>
              </a:ext>
            </a:extLst>
          </p:cNvPr>
          <p:cNvSpPr/>
          <p:nvPr/>
        </p:nvSpPr>
        <p:spPr>
          <a:xfrm>
            <a:off x="10487526" y="5522368"/>
            <a:ext cx="381000" cy="37703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9697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Small experiments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Decision boundaries fail... What about logit itself?</a:t>
            </a:r>
          </a:p>
          <a:p>
            <a:r>
              <a:rPr lang="en-US" altLang="ko-KR" dirty="0"/>
              <a:t>I</a:t>
            </a:r>
            <a:r>
              <a:rPr lang="ko-KR" altLang="en-US" dirty="0"/>
              <a:t> </a:t>
            </a:r>
            <a:r>
              <a:rPr lang="en-US" altLang="ko-KR" dirty="0"/>
              <a:t>think</a:t>
            </a:r>
            <a:r>
              <a:rPr lang="ko-KR" altLang="en-US" dirty="0"/>
              <a:t> </a:t>
            </a:r>
            <a:r>
              <a:rPr lang="en-US" altLang="ko-KR" dirty="0"/>
              <a:t>that data points already learned in the logit plane form a mode (in the context of overfitting)</a:t>
            </a:r>
          </a:p>
          <a:p>
            <a:endParaRPr lang="en-US" altLang="ko-KR" dirty="0"/>
          </a:p>
          <a:p>
            <a:r>
              <a:rPr lang="en-US" altLang="ko-KR" dirty="0"/>
              <a:t>Think of images as points (i.e., vectors), not tensors</a:t>
            </a:r>
          </a:p>
          <a:p>
            <a:r>
              <a:rPr lang="en-US" altLang="ko-KR" dirty="0"/>
              <a:t>Then the three images will form a plane in data space</a:t>
            </a:r>
          </a:p>
          <a:p>
            <a:r>
              <a:rPr lang="en-US" altLang="ko-KR" dirty="0"/>
              <a:t>Observe the logit plane for three images of the same class</a:t>
            </a:r>
          </a:p>
        </p:txBody>
      </p:sp>
    </p:spTree>
    <p:extLst>
      <p:ext uri="{BB962C8B-B14F-4D97-AF65-F5344CB8AC3E}">
        <p14:creationId xmlns:p14="http://schemas.microsoft.com/office/powerpoint/2010/main" val="16387464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Small experiments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C165FAD-3458-69B8-A552-5943C5343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810" y="1690688"/>
            <a:ext cx="5514473" cy="413585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FF124CE-A791-F511-A777-FC9EBADF4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748" y="1922046"/>
            <a:ext cx="5089357" cy="381701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92D5413-30F4-7511-E128-C5164035BF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5800" y="0"/>
            <a:ext cx="3352800" cy="2514600"/>
          </a:xfrm>
          <a:prstGeom prst="rect">
            <a:avLst/>
          </a:prstGeom>
        </p:spPr>
      </p:pic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2710ED2-6589-F18C-DBA1-F9CFE9DC06C7}"/>
              </a:ext>
            </a:extLst>
          </p:cNvPr>
          <p:cNvCxnSpPr/>
          <p:nvPr/>
        </p:nvCxnSpPr>
        <p:spPr>
          <a:xfrm flipH="1">
            <a:off x="7158789" y="1690688"/>
            <a:ext cx="1696453" cy="1581901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5983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6A167431-51C7-1DBC-2CFB-63157F8EA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462" y="1848085"/>
            <a:ext cx="5185611" cy="388920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8FE0C46-C77F-C0FB-9A4B-1863A1BE9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932" y="55913"/>
            <a:ext cx="2839451" cy="212958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Small experiments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2B27485-345A-E226-FAD9-0054090ACA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261" y="1848084"/>
            <a:ext cx="5185611" cy="3889209"/>
          </a:xfrm>
          <a:prstGeom prst="rect">
            <a:avLst/>
          </a:prstGeom>
        </p:spPr>
      </p:pic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2710ED2-6589-F18C-DBA1-F9CFE9DC06C7}"/>
              </a:ext>
            </a:extLst>
          </p:cNvPr>
          <p:cNvCxnSpPr>
            <a:cxnSpLocks/>
          </p:cNvCxnSpPr>
          <p:nvPr/>
        </p:nvCxnSpPr>
        <p:spPr>
          <a:xfrm flipH="1">
            <a:off x="7074568" y="1690688"/>
            <a:ext cx="1660358" cy="1738312"/>
          </a:xfrm>
          <a:prstGeom prst="straightConnector1">
            <a:avLst/>
          </a:prstGeom>
          <a:ln w="1905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0010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68CE4C-F02F-13CE-0C1F-DD1DD58ADD5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210 M고딕 070" panose="02020603020101020101" pitchFamily="18" charset="-127"/>
                <a:ea typeface="210 M고딕 070" panose="02020603020101020101" pitchFamily="18" charset="-127"/>
              </a:rPr>
              <a:t>Thank you for listening</a:t>
            </a:r>
            <a:endParaRPr lang="ko-KR" altLang="en-US" dirty="0">
              <a:latin typeface="210 M고딕 070" panose="02020603020101020101" pitchFamily="18" charset="-127"/>
              <a:ea typeface="210 M고딕 070" panose="0202060302010102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E4A7E0F-ADE9-994F-F13B-26C0DBE081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Kim</a:t>
            </a:r>
            <a:r>
              <a:rPr lang="ko-KR" altLang="en-US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 </a:t>
            </a:r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Seung</a:t>
            </a:r>
            <a:r>
              <a:rPr lang="ko-KR" altLang="en-US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 </a:t>
            </a:r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Hwan</a:t>
            </a:r>
            <a:r>
              <a:rPr lang="ko-KR" altLang="en-US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 </a:t>
            </a:r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(</a:t>
            </a:r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  <a:hlinkClick r:id="rId2"/>
              </a:rPr>
              <a:t>overnap@khu.ac.kr</a:t>
            </a:r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)</a:t>
            </a:r>
          </a:p>
          <a:p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2022. 12. 30.</a:t>
            </a:r>
            <a:endParaRPr lang="ko-KR" altLang="en-US" dirty="0">
              <a:latin typeface="210 M고딕 050" panose="02020603020101020101" pitchFamily="18" charset="-127"/>
              <a:ea typeface="210 M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0797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 learned from Adversarial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What is DNN model really learning?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48336E7-01CB-5493-B2E0-D83B36345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6" y="2430883"/>
            <a:ext cx="6223008" cy="40619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3F271C-025D-473E-CF95-99418AC3F9A0}"/>
              </a:ext>
            </a:extLst>
          </p:cNvPr>
          <p:cNvSpPr txBox="1"/>
          <p:nvPr/>
        </p:nvSpPr>
        <p:spPr>
          <a:xfrm>
            <a:off x="3543300" y="6488668"/>
            <a:ext cx="864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From A. Ilyas et al. “Adversarial Example Are Not Bugs, They Are Features”</a:t>
            </a:r>
            <a:endParaRPr lang="ko-KR" altLang="en-US" dirty="0">
              <a:latin typeface="210 M고딕 050" panose="02020603020101020101" pitchFamily="18" charset="-127"/>
              <a:ea typeface="210 M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2994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DDDB329-BA5D-CFE2-ECD2-1EC037820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520" y="2297749"/>
            <a:ext cx="7944959" cy="4315427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 learned from Adversarial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What is DNN model really learning?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3F271C-025D-473E-CF95-99418AC3F9A0}"/>
              </a:ext>
            </a:extLst>
          </p:cNvPr>
          <p:cNvSpPr txBox="1"/>
          <p:nvPr/>
        </p:nvSpPr>
        <p:spPr>
          <a:xfrm>
            <a:off x="3543300" y="6488668"/>
            <a:ext cx="864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From A. Ilyas et al. “Adversarial Example Are Not Bugs, They Are Features”</a:t>
            </a:r>
            <a:endParaRPr lang="ko-KR" altLang="en-US" dirty="0">
              <a:latin typeface="210 M고딕 050" panose="02020603020101020101" pitchFamily="18" charset="-127"/>
              <a:ea typeface="210 M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8154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 learned from Adversarial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DNN models learn more (or completely different) information than humans</a:t>
            </a:r>
          </a:p>
          <a:p>
            <a:r>
              <a:rPr lang="en-US" altLang="ko-KR" dirty="0"/>
              <a:t>These are generally different from human perception</a:t>
            </a:r>
          </a:p>
          <a:p>
            <a:r>
              <a:rPr lang="en-US" altLang="ko-KR" dirty="0"/>
              <a:t>This is because models are forced to decrease loss only</a:t>
            </a:r>
          </a:p>
          <a:p>
            <a:endParaRPr lang="en-US" altLang="ko-KR" dirty="0"/>
          </a:p>
          <a:p>
            <a:r>
              <a:rPr lang="en-US" altLang="ko-KR" dirty="0"/>
              <a:t>So, is Adversarial Vulnerability evil?</a:t>
            </a:r>
          </a:p>
          <a:p>
            <a:r>
              <a:rPr lang="en-US" altLang="ko-KR" dirty="0"/>
              <a:t>Do models really need to mimic human perception?</a:t>
            </a:r>
          </a:p>
        </p:txBody>
      </p:sp>
    </p:spTree>
    <p:extLst>
      <p:ext uri="{BB962C8B-B14F-4D97-AF65-F5344CB8AC3E}">
        <p14:creationId xmlns:p14="http://schemas.microsoft.com/office/powerpoint/2010/main" val="2853385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 wrote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“</a:t>
            </a:r>
            <a:r>
              <a:rPr lang="ko-KR" altLang="en-US" dirty="0"/>
              <a:t>비선형적 이미지 혼합 데이터 증강을 이용한 </a:t>
            </a:r>
            <a:r>
              <a:rPr lang="en-US" altLang="ko-KR" dirty="0"/>
              <a:t>Deep Neural Network</a:t>
            </a:r>
            <a:r>
              <a:rPr lang="ko-KR" altLang="en-US" dirty="0"/>
              <a:t>의 적대적 공격 취약성 개선</a:t>
            </a:r>
            <a:r>
              <a:rPr lang="en-US" altLang="ko-KR" dirty="0"/>
              <a:t>”</a:t>
            </a:r>
          </a:p>
          <a:p>
            <a:r>
              <a:rPr lang="en-US" altLang="ko-KR" dirty="0"/>
              <a:t>“Adversarial Vulnerability Improvement by Non-linear Image Mixing Data Augmentations”</a:t>
            </a:r>
          </a:p>
        </p:txBody>
      </p:sp>
    </p:spTree>
    <p:extLst>
      <p:ext uri="{BB962C8B-B14F-4D97-AF65-F5344CB8AC3E}">
        <p14:creationId xmlns:p14="http://schemas.microsoft.com/office/powerpoint/2010/main" val="4178611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Background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Adversarial Attack is to fool a DNN model by perturbing inputs that are difficult for humans to perceive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Such vulnerability is an obstacle to the application of DNNs in areas where security or reliability are important (e.g., A.D.)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2950CC3-BEBA-F97B-BCFD-93EFE295E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5281" y="2864177"/>
            <a:ext cx="5881437" cy="22742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120AFA-DC36-15F2-D20F-5B1320E553E1}"/>
              </a:ext>
            </a:extLst>
          </p:cNvPr>
          <p:cNvSpPr txBox="1"/>
          <p:nvPr/>
        </p:nvSpPr>
        <p:spPr>
          <a:xfrm>
            <a:off x="1676400" y="6488668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FGSM method; from I. Goodfellow et al. “Explaining and Harnessing Adversarial Examples”</a:t>
            </a:r>
            <a:endParaRPr lang="ko-KR" altLang="en-US" dirty="0">
              <a:latin typeface="210 M고딕 050" panose="02020603020101020101" pitchFamily="18" charset="-127"/>
              <a:ea typeface="210 M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2065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Background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Adversarial Transferability, which means that other models trained on similar datasets can also be fooled, implies a black-box attack</a:t>
            </a:r>
          </a:p>
          <a:p>
            <a:r>
              <a:rPr lang="en-US" altLang="ko-KR" dirty="0"/>
              <a:t>This suggests that not only the architecture of models, but also the dataset itself has a lot to do with the vulnerability</a:t>
            </a:r>
          </a:p>
          <a:p>
            <a:r>
              <a:rPr lang="en-US" altLang="ko-KR" dirty="0"/>
              <a:t>Recent studies explain that this is because models mainly extract features that are useful but not robust (i.e., vulnerable to attack)</a:t>
            </a:r>
          </a:p>
        </p:txBody>
      </p:sp>
    </p:spTree>
    <p:extLst>
      <p:ext uri="{BB962C8B-B14F-4D97-AF65-F5344CB8AC3E}">
        <p14:creationId xmlns:p14="http://schemas.microsoft.com/office/powerpoint/2010/main" val="4132653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34CC8-4D00-9076-1810-3F8363640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1. Background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E1C4D2-0E28-05A5-84E1-1A9E046C5D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Data augmentation is essential in modern DNN training</a:t>
            </a:r>
          </a:p>
          <a:p>
            <a:r>
              <a:rPr lang="en-US" altLang="ko-KR" dirty="0"/>
              <a:t>Data augmentation, however, is also associated with the adversarial vulnerability, as it changes the distribution of datasets</a:t>
            </a:r>
          </a:p>
          <a:p>
            <a:endParaRPr lang="en-US" altLang="ko-KR" dirty="0"/>
          </a:p>
          <a:p>
            <a:r>
              <a:rPr lang="en-US" altLang="ko-KR" dirty="0"/>
              <a:t>For this study, let’s focus on mixing augmentations (e.g., </a:t>
            </a:r>
            <a:r>
              <a:rPr lang="en-US" altLang="ko-KR" dirty="0" err="1"/>
              <a:t>Mixup</a:t>
            </a:r>
            <a:r>
              <a:rPr lang="en-US" altLang="ko-KR" dirty="0"/>
              <a:t>, </a:t>
            </a:r>
            <a:r>
              <a:rPr lang="en-US" altLang="ko-KR" dirty="0" err="1"/>
              <a:t>CutMix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They perform well and are so universal; they are essential to achieving SOTA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DA01455-0999-7A6B-C63F-B4AFE221B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7650" y="5486400"/>
            <a:ext cx="4182306" cy="10022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C178C5-7C02-3077-4F7A-2EE759B7E7AE}"/>
              </a:ext>
            </a:extLst>
          </p:cNvPr>
          <p:cNvSpPr txBox="1"/>
          <p:nvPr/>
        </p:nvSpPr>
        <p:spPr>
          <a:xfrm>
            <a:off x="838200" y="6488668"/>
            <a:ext cx="1135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From S. Yun et al. “</a:t>
            </a:r>
            <a:r>
              <a:rPr lang="en-US" altLang="ko-KR" dirty="0" err="1">
                <a:latin typeface="210 M고딕 050" panose="02020603020101020101" pitchFamily="18" charset="-127"/>
                <a:ea typeface="210 M고딕 050" panose="02020603020101020101" pitchFamily="18" charset="-127"/>
              </a:rPr>
              <a:t>CutMix</a:t>
            </a:r>
            <a:r>
              <a:rPr lang="en-US" altLang="ko-KR" dirty="0">
                <a:latin typeface="210 M고딕 050" panose="02020603020101020101" pitchFamily="18" charset="-127"/>
                <a:ea typeface="210 M고딕 050" panose="02020603020101020101" pitchFamily="18" charset="-127"/>
              </a:rPr>
              <a:t>: Regularization Strategy to Train Strong Classifiers with Localizable Features”</a:t>
            </a:r>
            <a:endParaRPr lang="ko-KR" altLang="en-US" dirty="0">
              <a:latin typeface="210 M고딕 050" panose="02020603020101020101" pitchFamily="18" charset="-127"/>
              <a:ea typeface="210 M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9041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1107</Words>
  <Application>Microsoft Office PowerPoint</Application>
  <PresentationFormat>와이드스크린</PresentationFormat>
  <Paragraphs>118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Cambria Math</vt:lpstr>
      <vt:lpstr>Arial</vt:lpstr>
      <vt:lpstr>210 M고딕 070</vt:lpstr>
      <vt:lpstr>맑은 고딕</vt:lpstr>
      <vt:lpstr>210 M고딕 050</vt:lpstr>
      <vt:lpstr>Office 테마</vt:lpstr>
      <vt:lpstr>Adversarial Attack &amp; Future Work</vt:lpstr>
      <vt:lpstr>What I learned from Adversarial Attack</vt:lpstr>
      <vt:lpstr>What I learned from Adversarial Attack</vt:lpstr>
      <vt:lpstr>What I learned from Adversarial Attack</vt:lpstr>
      <vt:lpstr>What I learned from Adversarial Attack</vt:lpstr>
      <vt:lpstr>What I wrote</vt:lpstr>
      <vt:lpstr>1. Background</vt:lpstr>
      <vt:lpstr>1. Background</vt:lpstr>
      <vt:lpstr>1. Background</vt:lpstr>
      <vt:lpstr>2. Proposal</vt:lpstr>
      <vt:lpstr>2. Proposal</vt:lpstr>
      <vt:lpstr>2. Proposal</vt:lpstr>
      <vt:lpstr>2. Proposal</vt:lpstr>
      <vt:lpstr>2. Proposal</vt:lpstr>
      <vt:lpstr>3. Experiment</vt:lpstr>
      <vt:lpstr>3. Experiment</vt:lpstr>
      <vt:lpstr>3. Experiment</vt:lpstr>
      <vt:lpstr>3. Experiment</vt:lpstr>
      <vt:lpstr>4. Conclusion</vt:lpstr>
      <vt:lpstr>What to improve</vt:lpstr>
      <vt:lpstr>Topics for winter</vt:lpstr>
      <vt:lpstr>Topics for winter</vt:lpstr>
      <vt:lpstr>Small experiments</vt:lpstr>
      <vt:lpstr>Small experiments</vt:lpstr>
      <vt:lpstr>Small experiments</vt:lpstr>
      <vt:lpstr>Small experiments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Adversarial Attack &amp; Future Work</dc:title>
  <dc:creator>김 승환</dc:creator>
  <cp:lastModifiedBy>김 승환</cp:lastModifiedBy>
  <cp:revision>76</cp:revision>
  <dcterms:created xsi:type="dcterms:W3CDTF">2022-12-29T17:54:06Z</dcterms:created>
  <dcterms:modified xsi:type="dcterms:W3CDTF">2022-12-29T20:27:17Z</dcterms:modified>
</cp:coreProperties>
</file>

<file path=docProps/thumbnail.jpeg>
</file>